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9260800" cy="40233600"/>
  <p:notesSz cx="6662738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64">
          <p15:clr>
            <a:srgbClr val="A4A3A4"/>
          </p15:clr>
        </p15:guide>
        <p15:guide id="2" pos="6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1">
          <p15:clr>
            <a:srgbClr val="A4A3A4"/>
          </p15:clr>
        </p15:guide>
        <p15:guide id="2" pos="209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33"/>
    <a:srgbClr val="00FF00"/>
    <a:srgbClr val="FF9900"/>
    <a:srgbClr val="990000"/>
    <a:srgbClr val="009900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9668" autoAdjust="0"/>
  </p:normalViewPr>
  <p:slideViewPr>
    <p:cSldViewPr snapToGrid="0">
      <p:cViewPr>
        <p:scale>
          <a:sx n="50" d="100"/>
          <a:sy n="50" d="100"/>
        </p:scale>
        <p:origin x="822" y="-7650"/>
      </p:cViewPr>
      <p:guideLst>
        <p:guide orient="horz" pos="3564"/>
        <p:guide pos="6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70"/>
    </p:cViewPr>
  </p:sorterViewPr>
  <p:notesViewPr>
    <p:cSldViewPr snapToGrid="0">
      <p:cViewPr varScale="1">
        <p:scale>
          <a:sx n="49" d="100"/>
          <a:sy n="49" d="100"/>
        </p:scale>
        <p:origin x="-2046" y="-90"/>
      </p:cViewPr>
      <p:guideLst>
        <p:guide orient="horz" pos="3121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94" tIns="8897" rIns="17794" bIns="8897" numCol="1" anchor="t" anchorCtr="0" compatLnSpc="1">
            <a:prstTxWarp prst="textNoShape">
              <a:avLst/>
            </a:prstTxWarp>
          </a:bodyPr>
          <a:lstStyle>
            <a:lvl1pPr defTabSz="177800">
              <a:defRPr sz="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94" tIns="8897" rIns="17794" bIns="8897" numCol="1" anchor="t" anchorCtr="0" compatLnSpc="1">
            <a:prstTxWarp prst="textNoShape">
              <a:avLst/>
            </a:prstTxWarp>
          </a:bodyPr>
          <a:lstStyle>
            <a:lvl1pPr algn="r" defTabSz="177800">
              <a:defRPr sz="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27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94" tIns="8897" rIns="17794" bIns="8897" numCol="1" anchor="b" anchorCtr="0" compatLnSpc="1">
            <a:prstTxWarp prst="textNoShape">
              <a:avLst/>
            </a:prstTxWarp>
          </a:bodyPr>
          <a:lstStyle>
            <a:lvl1pPr defTabSz="177800">
              <a:defRPr sz="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027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94" tIns="8897" rIns="17794" bIns="8897" numCol="1" anchor="b" anchorCtr="0" compatLnSpc="1">
            <a:prstTxWarp prst="textNoShape">
              <a:avLst/>
            </a:prstTxWarp>
          </a:bodyPr>
          <a:lstStyle>
            <a:lvl1pPr algn="r" defTabSz="177800">
              <a:defRPr sz="200"/>
            </a:lvl1pPr>
          </a:lstStyle>
          <a:p>
            <a:pPr>
              <a:defRPr/>
            </a:pPr>
            <a:fld id="{4D0D157B-8205-4E87-BF3E-AF8C05D80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39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1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95488" y="762000"/>
            <a:ext cx="2714625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876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372600"/>
            <a:ext cx="281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311E3B-5C98-491A-86A1-0132DB4FC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64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C7DB0A-4EBB-4792-AABB-B8082FAA78A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886552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792" y="12498785"/>
            <a:ext cx="24871218" cy="862429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9582" y="22799478"/>
            <a:ext cx="20481636" cy="102810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2810" y="9388277"/>
            <a:ext cx="26335182" cy="2655173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214774" y="1610916"/>
            <a:ext cx="6583218" cy="3432909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2810" y="1610916"/>
            <a:ext cx="19641127" cy="343290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2810" y="9388277"/>
            <a:ext cx="26335182" cy="265517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0" y="25853231"/>
            <a:ext cx="24871218" cy="7991277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1400" y="17052131"/>
            <a:ext cx="24871218" cy="88011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2810" y="9388277"/>
            <a:ext cx="13112172" cy="2655173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85818" y="9388277"/>
            <a:ext cx="13112173" cy="2655173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2810" y="9006285"/>
            <a:ext cx="12928600" cy="37522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810" y="12758540"/>
            <a:ext cx="12928600" cy="2318146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63619" y="9006285"/>
            <a:ext cx="12934373" cy="37522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63619" y="12758540"/>
            <a:ext cx="12934373" cy="2318146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02185"/>
            <a:ext cx="9626600" cy="681692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0391" y="1602185"/>
            <a:ext cx="16357600" cy="3433782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2810" y="8419109"/>
            <a:ext cx="9626600" cy="27520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782" y="28162647"/>
            <a:ext cx="17556018" cy="332660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35782" y="3595093"/>
            <a:ext cx="17556018" cy="241397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35782" y="31489254"/>
            <a:ext cx="17556018" cy="47214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2pPr>
      <a:lvl3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3pPr>
      <a:lvl4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4pPr>
      <a:lvl5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5pPr>
      <a:lvl6pPr marL="457200"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6pPr>
      <a:lvl7pPr marL="914400"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7pPr>
      <a:lvl8pPr marL="1371600"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8pPr>
      <a:lvl9pPr marL="1828800"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9pPr>
    </p:titleStyle>
    <p:bodyStyle>
      <a:lvl1pPr marL="1489075" indent="-1489075" algn="l" defTabSz="3970338" rtl="0" eaLnBrk="0" fontAlgn="base" hangingPunct="0">
        <a:spcBef>
          <a:spcPct val="20000"/>
        </a:spcBef>
        <a:spcAft>
          <a:spcPct val="0"/>
        </a:spcAft>
        <a:buChar char="•"/>
        <a:defRPr sz="13900">
          <a:solidFill>
            <a:schemeClr val="tx1"/>
          </a:solidFill>
          <a:latin typeface="+mn-lt"/>
          <a:ea typeface="+mn-ea"/>
          <a:cs typeface="+mn-cs"/>
        </a:defRPr>
      </a:lvl1pPr>
      <a:lvl2pPr marL="3225800" indent="-1239838" algn="l" defTabSz="3970338" rtl="0" eaLnBrk="0" fontAlgn="base" hangingPunct="0">
        <a:spcBef>
          <a:spcPct val="20000"/>
        </a:spcBef>
        <a:spcAft>
          <a:spcPct val="0"/>
        </a:spcAft>
        <a:buChar char="–"/>
        <a:defRPr sz="12200">
          <a:solidFill>
            <a:schemeClr val="tx1"/>
          </a:solidFill>
          <a:latin typeface="+mn-lt"/>
        </a:defRPr>
      </a:lvl2pPr>
      <a:lvl3pPr marL="4964113" indent="-993775" algn="l" defTabSz="3970338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</a:defRPr>
      </a:lvl3pPr>
      <a:lvl4pPr marL="6950075" indent="-993775" algn="l" defTabSz="3970338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</a:defRPr>
      </a:lvl4pPr>
      <a:lvl5pPr marL="89344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5pPr>
      <a:lvl6pPr marL="93916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6pPr>
      <a:lvl7pPr marL="98488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7pPr>
      <a:lvl8pPr marL="103060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8pPr>
      <a:lvl9pPr marL="107632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465"/>
          <p:cNvSpPr txBox="1">
            <a:spLocks noChangeArrowheads="1"/>
          </p:cNvSpPr>
          <p:nvPr/>
        </p:nvSpPr>
        <p:spPr bwMode="auto">
          <a:xfrm>
            <a:off x="6799263" y="1279525"/>
            <a:ext cx="1616551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5400" b="1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Bitirme Tezi/Mühendislik Tasarım Projesi Türkçe Başlığı</a:t>
            </a:r>
          </a:p>
          <a:p>
            <a:pPr algn="ctr"/>
            <a:r>
              <a:rPr lang="tr-TR" sz="5400" b="1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(İngilizce Başlık)</a:t>
            </a:r>
            <a:endParaRPr lang="tr-TR" sz="5400" b="1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8" name="Rectangle 763"/>
          <p:cNvSpPr>
            <a:spLocks noChangeArrowheads="1"/>
          </p:cNvSpPr>
          <p:nvPr/>
        </p:nvSpPr>
        <p:spPr bwMode="auto">
          <a:xfrm>
            <a:off x="1325685" y="7548890"/>
            <a:ext cx="11587162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Özet</a:t>
            </a:r>
            <a:endParaRPr lang="en-US" sz="32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0" name="Text Box 1544"/>
          <p:cNvSpPr txBox="1">
            <a:spLocks noChangeArrowheads="1"/>
          </p:cNvSpPr>
          <p:nvPr/>
        </p:nvSpPr>
        <p:spPr bwMode="auto">
          <a:xfrm>
            <a:off x="1480755" y="9122377"/>
            <a:ext cx="1139592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Bu bölüm, okuyucuyu araştırma konusu ve sonuçları hakkında bilgilendirmeyi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amaçlar. Özet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kısmında doyurucu bilgi verecek şekilde çalışmanın önemi, amacı, materyal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ve metodu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, bulguları ve bulunan sonuçlar açık ve öz olarak Türkçe dilbilgisi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kurallarına uygun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bir biçimde belirtilmelidir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 En az 100, en çok 150 karakter kullanılmalı ve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24 puntoda yazılmalıdır. </a:t>
            </a:r>
            <a:endParaRPr 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Özet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metninden sonra Anahtar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Kelimeler yazılmalı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ve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kelime sayısı en az 3 en fazla  5 adet olmalıdır. </a:t>
            </a:r>
          </a:p>
          <a:p>
            <a:pPr algn="just"/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Not: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İsteye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göre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ing</a:t>
            </a:r>
            <a:r>
              <a:rPr lang="tr-T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ilizce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özet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anahtar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kelime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hazırla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abilir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3" name="Rectangle 763"/>
          <p:cNvSpPr>
            <a:spLocks noChangeArrowheads="1"/>
          </p:cNvSpPr>
          <p:nvPr/>
        </p:nvSpPr>
        <p:spPr bwMode="auto">
          <a:xfrm>
            <a:off x="1339796" y="20233961"/>
            <a:ext cx="11693525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Materyal – Metot</a:t>
            </a:r>
            <a:endParaRPr lang="en-US" sz="32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4" name="Rectangle 763"/>
          <p:cNvSpPr>
            <a:spLocks noChangeArrowheads="1"/>
          </p:cNvSpPr>
          <p:nvPr/>
        </p:nvSpPr>
        <p:spPr bwMode="auto">
          <a:xfrm>
            <a:off x="16348568" y="7677314"/>
            <a:ext cx="11644313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Bulgular</a:t>
            </a:r>
            <a:endParaRPr lang="en-US" sz="32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8" name="Text Box 1544"/>
          <p:cNvSpPr txBox="1">
            <a:spLocks noChangeArrowheads="1"/>
          </p:cNvSpPr>
          <p:nvPr/>
        </p:nvSpPr>
        <p:spPr bwMode="auto">
          <a:xfrm>
            <a:off x="16390718" y="9546196"/>
            <a:ext cx="1125674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Araştırmanın amacına uygun olarak çalışma sonucunda elde edilen veriler ve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sunulması planlanan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bilgi ve bulgular, metin, çizelge, fotoğraf ve ölçüm cihazlarından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alınan çıktılar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olarak sunulduğu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bölümdür.</a:t>
            </a:r>
          </a:p>
        </p:txBody>
      </p:sp>
      <p:sp>
        <p:nvSpPr>
          <p:cNvPr id="1042" name="TextBox 165"/>
          <p:cNvSpPr txBox="1">
            <a:spLocks noChangeArrowheads="1"/>
          </p:cNvSpPr>
          <p:nvPr/>
        </p:nvSpPr>
        <p:spPr bwMode="auto">
          <a:xfrm>
            <a:off x="10250324" y="30240506"/>
            <a:ext cx="14795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(1)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3" name="TextBox 166"/>
          <p:cNvSpPr txBox="1">
            <a:spLocks noChangeArrowheads="1"/>
          </p:cNvSpPr>
          <p:nvPr/>
        </p:nvSpPr>
        <p:spPr bwMode="auto">
          <a:xfrm>
            <a:off x="3490419" y="36227838"/>
            <a:ext cx="51530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400" b="1" dirty="0">
                <a:latin typeface="Calibri" panose="020F0502020204030204" pitchFamily="34" charset="0"/>
                <a:cs typeface="Calibri" panose="020F0502020204030204" pitchFamily="34" charset="0"/>
              </a:rPr>
              <a:t>Şekil 1.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Şeklin Başlığı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6" name="Rectangle 763"/>
          <p:cNvSpPr>
            <a:spLocks noChangeArrowheads="1"/>
          </p:cNvSpPr>
          <p:nvPr/>
        </p:nvSpPr>
        <p:spPr bwMode="auto">
          <a:xfrm>
            <a:off x="16269850" y="31995134"/>
            <a:ext cx="11639550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Kaynaklar</a:t>
            </a:r>
            <a:endParaRPr lang="en-US" sz="32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Rectangle 763"/>
          <p:cNvSpPr>
            <a:spLocks noChangeArrowheads="1"/>
          </p:cNvSpPr>
          <p:nvPr/>
        </p:nvSpPr>
        <p:spPr bwMode="auto">
          <a:xfrm>
            <a:off x="16304556" y="18682521"/>
            <a:ext cx="11639550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Tartışma ve Sonuç</a:t>
            </a:r>
            <a:endParaRPr lang="en-US" sz="32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 Box 1544"/>
          <p:cNvSpPr txBox="1">
            <a:spLocks noChangeArrowheads="1"/>
          </p:cNvSpPr>
          <p:nvPr/>
        </p:nvSpPr>
        <p:spPr bwMode="auto">
          <a:xfrm>
            <a:off x="16390719" y="20153369"/>
            <a:ext cx="1125674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Araştırma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sonunda saptanmış sorunlar ve bu sorunlara uygun çözüm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önerileri tartışma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bitiminde verilmelidir. E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lde edilen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sonuçlar ve sonraki çalışmalara yönelik öneriler maddeler halinde sıralanmalıdır.</a:t>
            </a:r>
            <a:endParaRPr 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5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3009155" y="32549965"/>
            <a:ext cx="6677025" cy="3167062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16439220" y="10808728"/>
            <a:ext cx="2868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>
                <a:latin typeface="Calibri" panose="020F0502020204030204" pitchFamily="34" charset="0"/>
                <a:cs typeface="Calibri" panose="020F0502020204030204" pitchFamily="34" charset="0"/>
              </a:rPr>
              <a:t>Tablo 1.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Tablo örneği</a:t>
            </a:r>
          </a:p>
        </p:txBody>
      </p:sp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923943"/>
              </p:ext>
            </p:extLst>
          </p:nvPr>
        </p:nvGraphicFramePr>
        <p:xfrm>
          <a:off x="16439218" y="11268456"/>
          <a:ext cx="11553662" cy="1645920"/>
        </p:xfrm>
        <a:graphic>
          <a:graphicData uri="http://schemas.openxmlformats.org/drawingml/2006/table">
            <a:tbl>
              <a:tblPr firstRow="1" firstCol="1" bandRow="1">
                <a:tableStyleId>{EB344D84-9AFB-497E-A393-DC336BA19D2E}</a:tableStyleId>
              </a:tblPr>
              <a:tblGrid>
                <a:gridCol w="2737664"/>
                <a:gridCol w="2938666"/>
                <a:gridCol w="2938666"/>
                <a:gridCol w="2938666"/>
              </a:tblGrid>
              <a:tr h="2092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chemeClr val="tx1"/>
                          </a:solidFill>
                          <a:effectLst/>
                        </a:rPr>
                        <a:t>Sütun Başlığı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chemeClr val="tx1"/>
                          </a:solidFill>
                          <a:effectLst/>
                        </a:rPr>
                        <a:t>Sütun Başlığı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</a:rPr>
                        <a:t>Sütun Başlığı</a:t>
                      </a:r>
                      <a:endParaRPr lang="tr-TR" sz="2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</a:rPr>
                        <a:t>Sütun Başlığı</a:t>
                      </a:r>
                      <a:endParaRPr lang="tr-TR" sz="2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24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Veri satırı</a:t>
                      </a:r>
                      <a:endParaRPr lang="tr-TR" sz="24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2400" b="0" noProof="0" smtClean="0">
                          <a:solidFill>
                            <a:schemeClr val="tx1"/>
                          </a:solidFill>
                          <a:effectLst/>
                        </a:rPr>
                        <a:t>Veri satırı</a:t>
                      </a:r>
                      <a:endParaRPr lang="tr-TR" sz="24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24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Veri satırı</a:t>
                      </a:r>
                      <a:endParaRPr lang="tr-TR" sz="24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2400" b="0" noProof="0" smtClean="0">
                          <a:solidFill>
                            <a:schemeClr val="tx1"/>
                          </a:solidFill>
                          <a:effectLst/>
                        </a:rPr>
                        <a:t>Veri satırı</a:t>
                      </a:r>
                      <a:endParaRPr lang="tr-TR" sz="24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467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24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Veri satırı</a:t>
                      </a:r>
                      <a:endParaRPr lang="tr-TR" sz="24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24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Veri satırı</a:t>
                      </a:r>
                      <a:endParaRPr lang="tr-TR" sz="24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24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Veri satırı</a:t>
                      </a:r>
                      <a:endParaRPr lang="tr-TR" sz="24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24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Veri satırı</a:t>
                      </a:r>
                      <a:endParaRPr lang="tr-TR" sz="24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Dikdörtgen 9"/>
          <p:cNvSpPr/>
          <p:nvPr/>
        </p:nvSpPr>
        <p:spPr>
          <a:xfrm>
            <a:off x="1395358" y="22107393"/>
            <a:ext cx="1163796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Bu bölümde kullanılan materyal, malzeme ve deney düzeneği, araştırma ile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incelemede uygulanan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yöntemler hakkında anlaşılır açıklamalar yer almalıdır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 Teorik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bir çalışma yapılmışsa teorik yöntem detaylı bir şekilde açıklanmalıdır. Yapılan çalışmada kullanılan yöntem daha önce yayınlanmış bir yöntem ise diğer çalışmaya atıf yapılarak bu çalışmanın diğer çalışmadan farkı belirtilmelidir. </a:t>
            </a:r>
            <a:endParaRPr 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/>
              <a:t>Formüllerin numaralandırılması ve yazı büyüklüğü genel olarak </a:t>
            </a:r>
            <a:r>
              <a:rPr lang="tr-TR" sz="2400" dirty="0" smtClean="0"/>
              <a:t>24 </a:t>
            </a:r>
            <a:r>
              <a:rPr lang="tr-TR" sz="2400" dirty="0"/>
              <a:t>punto olmalıdır. Bununla birlikte çok uzun formüllerde </a:t>
            </a:r>
            <a:r>
              <a:rPr lang="tr-TR" sz="2400" dirty="0" smtClean="0"/>
              <a:t>20 </a:t>
            </a:r>
            <a:r>
              <a:rPr lang="tr-TR" sz="2400" dirty="0"/>
              <a:t>puntoya kadar daha küçük punto kullanılabilir ve numaralandırılması </a:t>
            </a:r>
            <a:r>
              <a:rPr lang="tr-TR" sz="2400" dirty="0" smtClean="0"/>
              <a:t>sıralı </a:t>
            </a:r>
            <a:r>
              <a:rPr lang="tr-TR" sz="2400" dirty="0"/>
              <a:t>olacak şekilde ve sağa dayalı olarak </a:t>
            </a:r>
            <a:r>
              <a:rPr lang="tr-TR" sz="2400" dirty="0" smtClean="0"/>
              <a:t>yapılmalıdır.</a:t>
            </a:r>
          </a:p>
          <a:p>
            <a:pPr algn="just"/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 err="1"/>
              <a:t>Ondalıklı</a:t>
            </a:r>
            <a:r>
              <a:rPr lang="tr-TR" sz="2400" dirty="0"/>
              <a:t> sayılar yazılırken </a:t>
            </a:r>
            <a:r>
              <a:rPr lang="tr-TR" sz="2400" b="1" dirty="0"/>
              <a:t>virgül kullanılmalı, </a:t>
            </a:r>
            <a:r>
              <a:rPr lang="tr-TR" sz="2400" dirty="0"/>
              <a:t>virgül yerine nokta </a:t>
            </a:r>
            <a:r>
              <a:rPr lang="tr-TR" sz="2400" dirty="0" smtClean="0"/>
              <a:t>kullanılmamalıdır</a:t>
            </a:r>
            <a:r>
              <a:rPr lang="tr-TR" sz="2400" dirty="0"/>
              <a:t>.</a:t>
            </a:r>
            <a:endParaRPr 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Rectangle 763"/>
          <p:cNvSpPr>
            <a:spLocks noChangeArrowheads="1"/>
          </p:cNvSpPr>
          <p:nvPr/>
        </p:nvSpPr>
        <p:spPr bwMode="auto">
          <a:xfrm>
            <a:off x="1325685" y="13144989"/>
            <a:ext cx="11587162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Giriş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1361854" y="14781193"/>
            <a:ext cx="11514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Giriş kısmında konu hakkında kısa bilgiler verilmeli, çalışmanın amacı sosyal/ekonomik/teknik açıdan önemi kısaca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belirtilmelidir.</a:t>
            </a:r>
          </a:p>
          <a:p>
            <a:pPr algn="just"/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Başka kaynaklardan alınan tüm tanımlar, denklemler, şekiller, resimler, tablolar vb. alıntılarda kaynak gösterilmelidir. Metin içerisinde kaynaklar parantez içerisinde; “(</a:t>
            </a:r>
            <a:r>
              <a:rPr lang="tr-T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Soyisim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2019)”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şeklinde gösterilmelidir.</a:t>
            </a:r>
            <a:endParaRPr 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Çalışmada SI (</a:t>
            </a:r>
            <a:r>
              <a:rPr lang="tr-T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Systeme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International) birimleri ve kısaltmaları kullanılmalıdır.</a:t>
            </a:r>
          </a:p>
        </p:txBody>
      </p:sp>
      <p:sp>
        <p:nvSpPr>
          <p:cNvPr id="1032" name="Text Box 1544"/>
          <p:cNvSpPr txBox="1">
            <a:spLocks noChangeArrowheads="1"/>
          </p:cNvSpPr>
          <p:nvPr/>
        </p:nvSpPr>
        <p:spPr bwMode="auto">
          <a:xfrm>
            <a:off x="3444013" y="13835551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Text Box 1544"/>
          <p:cNvSpPr txBox="1">
            <a:spLocks noChangeArrowheads="1"/>
          </p:cNvSpPr>
          <p:nvPr/>
        </p:nvSpPr>
        <p:spPr bwMode="auto">
          <a:xfrm>
            <a:off x="3001298" y="8201352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Rectangle 763"/>
          <p:cNvSpPr>
            <a:spLocks noChangeArrowheads="1"/>
          </p:cNvSpPr>
          <p:nvPr/>
        </p:nvSpPr>
        <p:spPr bwMode="auto">
          <a:xfrm>
            <a:off x="16348568" y="26405272"/>
            <a:ext cx="11639550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>Teşekkür</a:t>
            </a:r>
            <a:endParaRPr lang="en-US" sz="32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6269850" y="33555979"/>
            <a:ext cx="116742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Kitap:</a:t>
            </a:r>
            <a:endParaRPr lang="tr-TR" sz="24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Yazar, A. ve Yazar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, B.C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 (Yıl).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Kitabın Adı. Yayınevi Adı,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Baskı Sayısı,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Basım Yeri. </a:t>
            </a:r>
          </a:p>
          <a:p>
            <a:pPr algn="just"/>
            <a:r>
              <a:rPr lang="tr-TR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Makale:</a:t>
            </a:r>
            <a:endParaRPr lang="tr-TR" sz="24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Yazar, A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  (Yıl).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Makale Adı. </a:t>
            </a:r>
            <a:r>
              <a:rPr lang="tr-TR" sz="2400" i="1" dirty="0">
                <a:latin typeface="Calibri" panose="020F0502020204030204" pitchFamily="34" charset="0"/>
                <a:cs typeface="Calibri" panose="020F0502020204030204" pitchFamily="34" charset="0"/>
              </a:rPr>
              <a:t>Dergi Adı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Sayı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Sayfa Aralıkları.</a:t>
            </a:r>
          </a:p>
          <a:p>
            <a:pPr algn="just"/>
            <a:r>
              <a:rPr lang="tr-TR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Tez:</a:t>
            </a:r>
            <a:endParaRPr lang="tr-TR" sz="24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Yazar, A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  (Yıl).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Tez Adı.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Yüksek Lisans/Doktora. Tezi, Üniversite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Adı, Enstitü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adı,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Yer.</a:t>
            </a:r>
          </a:p>
          <a:p>
            <a:pPr algn="just"/>
            <a:r>
              <a:rPr lang="tr-TR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Sempozyum ve kongre </a:t>
            </a:r>
            <a:r>
              <a:rPr lang="tr-TR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bildirileri:</a:t>
            </a:r>
            <a:endParaRPr lang="tr-TR" sz="24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Yazar, A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 (Yıl).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Bildiri Adı. Sempozyum Adı, Sempozyum Yeri, Sempozyum Tarihi,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Sayfa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Aralıkları.</a:t>
            </a:r>
          </a:p>
          <a:p>
            <a:pPr algn="just"/>
            <a:r>
              <a:rPr lang="tr-TR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Yazarı belli olmayan, sorumluluğu bir Kuruma ait olan </a:t>
            </a:r>
            <a:r>
              <a:rPr lang="tr-TR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yayınlar: </a:t>
            </a:r>
          </a:p>
          <a:p>
            <a:pPr algn="just"/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Anonim, Yıl.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ayının Adı. Yayınlayan Kuruluş, Yayın No, Yayın Yeri.</a:t>
            </a:r>
          </a:p>
          <a:p>
            <a:pPr algn="just"/>
            <a:r>
              <a:rPr lang="tr-T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İnternet kaynağı  (Web Sitesi):</a:t>
            </a:r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http://www.aku.edu.tr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01.01.2019, </a:t>
            </a:r>
          </a:p>
          <a:p>
            <a:pPr marL="457200" indent="-457200" algn="just">
              <a:buFont typeface="+mj-lt"/>
              <a:buAutoNum type="arabicPeriod"/>
            </a:pPr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Not: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Tezin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hazırlanmasında yararlanılan bütün kaynaklar, KAYNAKLAR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bölümüne yazılmalıdır.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Kaynaklar ilk yazarın soyadına göre alfabetik olarak yazılmalıdır </a:t>
            </a:r>
          </a:p>
        </p:txBody>
      </p:sp>
      <p:sp>
        <p:nvSpPr>
          <p:cNvPr id="46" name="Text Box 1544"/>
          <p:cNvSpPr txBox="1">
            <a:spLocks noChangeArrowheads="1"/>
          </p:cNvSpPr>
          <p:nvPr/>
        </p:nvSpPr>
        <p:spPr bwMode="auto">
          <a:xfrm>
            <a:off x="3312010" y="20886423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Text Box 1544"/>
          <p:cNvSpPr txBox="1">
            <a:spLocks noChangeArrowheads="1"/>
          </p:cNvSpPr>
          <p:nvPr/>
        </p:nvSpPr>
        <p:spPr bwMode="auto">
          <a:xfrm>
            <a:off x="18535219" y="8392150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Text Box 1544"/>
          <p:cNvSpPr txBox="1">
            <a:spLocks noChangeArrowheads="1"/>
          </p:cNvSpPr>
          <p:nvPr/>
        </p:nvSpPr>
        <p:spPr bwMode="auto">
          <a:xfrm>
            <a:off x="18535219" y="19525781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Text Box 1544"/>
          <p:cNvSpPr txBox="1">
            <a:spLocks noChangeArrowheads="1"/>
          </p:cNvSpPr>
          <p:nvPr/>
        </p:nvSpPr>
        <p:spPr bwMode="auto">
          <a:xfrm>
            <a:off x="18842267" y="27139539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Text Box 1544"/>
          <p:cNvSpPr txBox="1">
            <a:spLocks noChangeArrowheads="1"/>
          </p:cNvSpPr>
          <p:nvPr/>
        </p:nvSpPr>
        <p:spPr bwMode="auto">
          <a:xfrm>
            <a:off x="18535219" y="32767445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1" name="Resim 50"/>
          <p:cNvPicPr/>
          <p:nvPr/>
        </p:nvPicPr>
        <p:blipFill>
          <a:blip r:embed="rId4" cstate="print"/>
          <a:srcRect l="35155" t="12150" r="30584" b="51399"/>
          <a:stretch>
            <a:fillRect/>
          </a:stretch>
        </p:blipFill>
        <p:spPr bwMode="auto">
          <a:xfrm>
            <a:off x="18769469" y="13144989"/>
            <a:ext cx="6139679" cy="3837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Dikdörtgen 13"/>
          <p:cNvSpPr/>
          <p:nvPr/>
        </p:nvSpPr>
        <p:spPr>
          <a:xfrm>
            <a:off x="18657559" y="16969977"/>
            <a:ext cx="6835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>
                <a:latin typeface="+mn-lt"/>
                <a:cs typeface="Calibri" panose="020F0502020204030204" pitchFamily="34" charset="0"/>
              </a:rPr>
              <a:t>Şekil </a:t>
            </a:r>
            <a:r>
              <a:rPr lang="tr-TR" sz="2400" b="1" dirty="0" smtClean="0">
                <a:latin typeface="+mn-lt"/>
                <a:cs typeface="Calibri" panose="020F0502020204030204" pitchFamily="34" charset="0"/>
              </a:rPr>
              <a:t>2. </a:t>
            </a:r>
            <a:r>
              <a:rPr lang="tr-TR" sz="2400" dirty="0">
                <a:latin typeface="+mn-lt"/>
                <a:cs typeface="Calibri" panose="020F0502020204030204" pitchFamily="34" charset="0"/>
              </a:rPr>
              <a:t>Kompresör frekansı ile kapasitelerin değişimi</a:t>
            </a:r>
          </a:p>
        </p:txBody>
      </p:sp>
      <p:sp>
        <p:nvSpPr>
          <p:cNvPr id="56" name="TextBox 25"/>
          <p:cNvSpPr txBox="1">
            <a:spLocks noChangeArrowheads="1"/>
          </p:cNvSpPr>
          <p:nvPr/>
        </p:nvSpPr>
        <p:spPr bwMode="auto">
          <a:xfrm rot="18937931">
            <a:off x="-2446386" y="25089056"/>
            <a:ext cx="3399794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7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 FON OLARAK BÖLÜME VEYA ÇALIŞMAYA AİT RESİM (ÇOK BELİRGİN OLMAMAK ŞARTIYLA) KULLANILABİLİR</a:t>
            </a:r>
            <a:endParaRPr lang="en-US" sz="7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Box 25"/>
          <p:cNvSpPr txBox="1">
            <a:spLocks noChangeArrowheads="1"/>
          </p:cNvSpPr>
          <p:nvPr/>
        </p:nvSpPr>
        <p:spPr bwMode="auto">
          <a:xfrm rot="18921985">
            <a:off x="7395479" y="28323688"/>
            <a:ext cx="162755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48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POSTER BOYUTLARI:  Genişlik: 50 cm,  Yükseklik: 70 cm</a:t>
            </a:r>
            <a:endParaRPr lang="en-US" sz="48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Text Box 466"/>
          <p:cNvSpPr txBox="1">
            <a:spLocks noChangeArrowheads="1"/>
          </p:cNvSpPr>
          <p:nvPr/>
        </p:nvSpPr>
        <p:spPr bwMode="auto">
          <a:xfrm>
            <a:off x="9901292" y="3292693"/>
            <a:ext cx="1024463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sz="4000" b="1" i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Öğrenci/Öğrencilerin İsmi</a:t>
            </a:r>
            <a:r>
              <a:rPr lang="en-US" sz="3600" b="1" i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endParaRPr lang="tr-TR" sz="3600" b="1" i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tr-TR" sz="36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ogrenci@aku.edu.tr  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tr-TR" sz="105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tr-TR" sz="3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Danışman Öğretim Üyesi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tr-TR" sz="3200" b="1" i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İnşaat Mühendisliği Bölümü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tr-TR" sz="3200" b="1" i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Afyon Kocatepe Üniversitesi, </a:t>
            </a:r>
            <a:r>
              <a:rPr lang="tr-TR" sz="3200" b="1" i="1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Mühendislik Fakültesi,</a:t>
            </a:r>
            <a:r>
              <a:rPr lang="en-US" sz="3200" i="1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3200" b="1" i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Afyon</a:t>
            </a:r>
            <a:endParaRPr lang="en-US" sz="32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Dikdörtgen 40"/>
          <p:cNvSpPr/>
          <p:nvPr/>
        </p:nvSpPr>
        <p:spPr>
          <a:xfrm>
            <a:off x="16348568" y="28046690"/>
            <a:ext cx="80259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Bu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bölümde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mümkün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olduğunca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kısa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tutulmalıdır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Teşekkür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genellikle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çalışmanın yapılmasında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maddi/teknik/malzeme desteği sağlayan kurum ve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kişilere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yapılmalıdır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Rectangle 763"/>
          <p:cNvSpPr>
            <a:spLocks noChangeArrowheads="1"/>
          </p:cNvSpPr>
          <p:nvPr/>
        </p:nvSpPr>
        <p:spPr bwMode="auto">
          <a:xfrm>
            <a:off x="24550962" y="28107360"/>
            <a:ext cx="3369606" cy="30321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/>
            <a:r>
              <a:rPr lang="tr-TR" sz="3200" b="1" dirty="0" smtClean="0">
                <a:solidFill>
                  <a:srgbClr val="C00000"/>
                </a:solidFill>
              </a:rPr>
              <a:t>Proje için destek alınan kurum Logosu</a:t>
            </a:r>
            <a:endParaRPr lang="en-US" sz="3200" b="1" dirty="0">
              <a:solidFill>
                <a:srgbClr val="C00000"/>
              </a:solidFill>
            </a:endParaRPr>
          </a:p>
        </p:txBody>
      </p:sp>
      <p:pic>
        <p:nvPicPr>
          <p:cNvPr id="52" name="Resim 5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879" y="1050762"/>
            <a:ext cx="3874837" cy="3874837"/>
          </a:xfrm>
          <a:prstGeom prst="ellipse">
            <a:avLst/>
          </a:prstGeom>
          <a:ln w="190500" cap="rnd">
            <a:noFill/>
            <a:prstDash val="solid"/>
          </a:ln>
          <a:effectLst>
            <a:glow rad="228600">
              <a:schemeClr val="tx1">
                <a:alpha val="40000"/>
              </a:schemeClr>
            </a:glow>
            <a:outerShdw blurRad="381000" dist="12700" dir="5400000" sx="1000" sy="1000" algn="ctr">
              <a:schemeClr val="tx1">
                <a:alpha val="22000"/>
              </a:schemeClr>
            </a:outerShdw>
          </a:effectLst>
          <a:scene3d>
            <a:camera prst="perspective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53" name="Resim 5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4450" y="1112935"/>
            <a:ext cx="3813668" cy="38306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127000">
              <a:schemeClr val="tx1"/>
            </a:glow>
            <a:outerShdw blurRad="381000" dist="12700" dir="5400000" sx="-80000" sy="-18000" rotWithShape="0">
              <a:schemeClr val="tx1">
                <a:alpha val="22000"/>
              </a:schemeClr>
            </a:outerShdw>
          </a:effectLst>
          <a:scene3d>
            <a:camera prst="perspectiveHeroicExtremeLeftFacing"/>
            <a:lightRig rig="contrasting" dir="t">
              <a:rot lat="0" lon="0" rev="3000000"/>
            </a:lightRig>
          </a:scene3d>
          <a:sp3d contourW="7620">
            <a:bevelT w="95250" h="31750" prst="coolSlant"/>
            <a:contourClr>
              <a:schemeClr val="tx1"/>
            </a:contourClr>
          </a:sp3d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61854" y="29883696"/>
            <a:ext cx="6520245" cy="108916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98996" y="27914651"/>
            <a:ext cx="5752273" cy="18420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files\MicrosoftOffice\Templates\Blank Presentation.pot</Template>
  <TotalTime>6826</TotalTime>
  <Words>660</Words>
  <Application>Microsoft Office PowerPoint</Application>
  <PresentationFormat>Özel</PresentationFormat>
  <Paragraphs>74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Blank Presentation</vt:lpstr>
      <vt:lpstr>PowerPoint Sunusu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Andrew Patti</dc:creator>
  <cp:lastModifiedBy>Burak Enis Korkmaz</cp:lastModifiedBy>
  <cp:revision>402</cp:revision>
  <cp:lastPrinted>1998-10-02T21:44:13Z</cp:lastPrinted>
  <dcterms:created xsi:type="dcterms:W3CDTF">1998-09-30T18:22:44Z</dcterms:created>
  <dcterms:modified xsi:type="dcterms:W3CDTF">2019-04-25T10:57:58Z</dcterms:modified>
</cp:coreProperties>
</file>